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Share Tech Mono"/>
      <p:regular r:id="rId28"/>
    </p:embeddedFont>
    <p:embeddedFont>
      <p:font typeface="Sofia"/>
      <p:regular r:id="rId29"/>
    </p:embeddedFont>
    <p:embeddedFont>
      <p:font typeface="Fondamento"/>
      <p:regular r:id="rId30"/>
      <p:italic r:id="rId31"/>
    </p:embeddedFont>
    <p:embeddedFont>
      <p:font typeface="Sora"/>
      <p:regular r:id="rId32"/>
      <p:bold r:id="rId33"/>
    </p:embeddedFont>
    <p:embeddedFont>
      <p:font typeface="Kaisei Decol"/>
      <p:regular r:id="rId34"/>
      <p:bold r:id="rId35"/>
    </p:embeddedFont>
    <p:embeddedFont>
      <p:font typeface="Montserrat Underline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ShareTechMon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fi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ondamento-italic.fntdata"/><Relationship Id="rId30" Type="http://schemas.openxmlformats.org/officeDocument/2006/relationships/font" Target="fonts/Fondamento-regular.fntdata"/><Relationship Id="rId11" Type="http://schemas.openxmlformats.org/officeDocument/2006/relationships/slide" Target="slides/slide6.xml"/><Relationship Id="rId33" Type="http://schemas.openxmlformats.org/officeDocument/2006/relationships/font" Target="fonts/Sora-bold.fntdata"/><Relationship Id="rId10" Type="http://schemas.openxmlformats.org/officeDocument/2006/relationships/slide" Target="slides/slide5.xml"/><Relationship Id="rId32" Type="http://schemas.openxmlformats.org/officeDocument/2006/relationships/font" Target="fonts/Sora-regular.fntdata"/><Relationship Id="rId13" Type="http://schemas.openxmlformats.org/officeDocument/2006/relationships/slide" Target="slides/slide8.xml"/><Relationship Id="rId35" Type="http://schemas.openxmlformats.org/officeDocument/2006/relationships/font" Target="fonts/KaiseiDecol-bold.fntdata"/><Relationship Id="rId12" Type="http://schemas.openxmlformats.org/officeDocument/2006/relationships/slide" Target="slides/slide7.xml"/><Relationship Id="rId34" Type="http://schemas.openxmlformats.org/officeDocument/2006/relationships/font" Target="fonts/KaiseiDecol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Underline-bold.fntdata"/><Relationship Id="rId14" Type="http://schemas.openxmlformats.org/officeDocument/2006/relationships/slide" Target="slides/slide9.xml"/><Relationship Id="rId36" Type="http://schemas.openxmlformats.org/officeDocument/2006/relationships/font" Target="fonts/MontserratUnderline-regular.fntdata"/><Relationship Id="rId17" Type="http://schemas.openxmlformats.org/officeDocument/2006/relationships/slide" Target="slides/slide12.xml"/><Relationship Id="rId39" Type="http://schemas.openxmlformats.org/officeDocument/2006/relationships/font" Target="fonts/MontserratUnderline-bold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Underline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seweb.ucsd.edu/classes/fa15/cse30/lectures/" TargetMode="External"/><Relationship Id="rId3" Type="http://schemas.openxmlformats.org/officeDocument/2006/relationships/hyperlink" Target="https://cseweb.ucsd.edu/classes/fa15/cse30/lectures/lec8_detailed.pdf" TargetMode="External"/><Relationship Id="rId4" Type="http://schemas.openxmlformats.org/officeDocument/2006/relationships/hyperlink" Target="https://eclecticlight.co/2021/07/16/code-in-arm-assembly-bit-operations/" TargetMode="External"/><Relationship Id="rId11" Type="http://schemas.openxmlformats.org/officeDocument/2006/relationships/hyperlink" Target="https://cseweb.ucsd.edu/classes/fa15/cse30/lectures/lec7_detailed.pdf" TargetMode="External"/><Relationship Id="rId10" Type="http://schemas.openxmlformats.org/officeDocument/2006/relationships/hyperlink" Target="https://www.cs.utexas.edu/~simon/378/resources/ARMv7-AR_TRM.pdf" TargetMode="External"/><Relationship Id="rId9" Type="http://schemas.openxmlformats.org/officeDocument/2006/relationships/hyperlink" Target="https://iitd-plos.github.io/col718/ref/arm-instructionset.pdf" TargetMode="External"/><Relationship Id="rId5" Type="http://schemas.openxmlformats.org/officeDocument/2006/relationships/hyperlink" Target="https://www.cs.emory.edu/~cheung/Courses/255/Syllabus/7-ARM/arithm.html" TargetMode="External"/><Relationship Id="rId6" Type="http://schemas.openxmlformats.org/officeDocument/2006/relationships/hyperlink" Target="https://www.cs.emory.edu/~cheung/Courses/255/Syllabus/7-ARM/array-asm.html" TargetMode="External"/><Relationship Id="rId7" Type="http://schemas.openxmlformats.org/officeDocument/2006/relationships/hyperlink" Target="https://www.cs.emory.edu/~cheung/Courses/255/Syllabus/7-ARM/" TargetMode="External"/><Relationship Id="rId8" Type="http://schemas.openxmlformats.org/officeDocument/2006/relationships/hyperlink" Target="https://www.cs.emory.edu/~cheung/Courses/255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267ee8ebe0_0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267ee8ebe0_0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https://cseweb.ucsd.edu/classes/fa15/cse30/lectures/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https://cseweb.ucsd.edu/classes/fa15/cse30/lectures/lec8_detailed.pdf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https://eclecticlight.co/2021/07/16/code-in-arm-assembly-bit-operations/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https://www.cs.emory.edu/~cheung/Courses/255/Syllabus/7-ARM/arithm.html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https://www.cs.emory.edu/~cheung/Courses/255/Syllabus/7-ARM/array-asm.html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https://www.cs.emory.edu/~cheung/Courses/255/Syllabus/7-ARM/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https://www.cs.emory.edu/~cheung/Courses/255/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https://iitd-plos.github.io/col718/ref/arm-instructionset.pdf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https://www.cs.utexas.edu/~simon/378/resources/ARMv7-AR_TRM.pdf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1"/>
              </a:rPr>
              <a:t>https://cseweb.ucsd.edu/classes/fa15/cse30/lectures/lec7_detailed.pdf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f9e8e690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2f9e8e690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f9e8e6908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f9e8e6908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f9e8e690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2f9e8e690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2f9e8e690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2f9e8e690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2f9e8e6908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2f9e8e6908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fa12d536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fa12d536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2fa12d536e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2fa12d536e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fa12d536e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fa12d536e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2fa12d536e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2fa12d536e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2fa12d536e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2fa12d536e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f9e8e69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2f9e8e69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2fa12d536e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2fa12d536e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2fa12d536e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2fa12d536e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2fa12d536e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2fa12d536e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f9e8e690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2f9e8e690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f9e8e6908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2f9e8e6908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f9e8e690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f9e8e690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f9e8e690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f9e8e690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2f9e8e690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2f9e8e690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f9e8e690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2f9e8e690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2f9e8e690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2f9e8e690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rgbClr val="87BEAE"/>
            </a:gs>
            <a:gs pos="100000">
              <a:srgbClr val="0F7D5D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86475" y="732375"/>
            <a:ext cx="2844050" cy="3100450"/>
            <a:chOff x="486475" y="732375"/>
            <a:chExt cx="2844050" cy="3100450"/>
          </a:xfrm>
        </p:grpSpPr>
        <p:sp>
          <p:nvSpPr>
            <p:cNvPr id="11" name="Google Shape;11;p2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FFD500"/>
            </a:solidFill>
            <a:ln cap="flat" cmpd="sng" w="9525">
              <a:solidFill>
                <a:srgbClr val="FFD5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000"/>
              <a:buFont typeface="Sora"/>
              <a:buNone/>
              <a:defRPr sz="4000">
                <a:solidFill>
                  <a:srgbClr val="C00000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563250" y="3040225"/>
            <a:ext cx="5123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4121"/>
              </a:buClr>
              <a:buSzPts val="3200"/>
              <a:buFont typeface="Avenir"/>
              <a:buNone/>
              <a:defRPr sz="3200">
                <a:solidFill>
                  <a:srgbClr val="4E412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300">
                <a:solidFill>
                  <a:srgbClr val="B54561"/>
                </a:solidFill>
                <a:latin typeface="Montserrat Underline"/>
                <a:ea typeface="Montserrat Underline"/>
                <a:cs typeface="Montserrat Underline"/>
                <a:sym typeface="Montserrat Underline"/>
              </a:rPr>
              <a:t>Rahul Bhadani</a:t>
            </a:r>
            <a:endParaRPr b="1" i="1" sz="1300">
              <a:solidFill>
                <a:srgbClr val="B54561"/>
              </a:solidFill>
              <a:latin typeface="Montserrat Underline"/>
              <a:ea typeface="Montserrat Underline"/>
              <a:cs typeface="Montserrat Underline"/>
              <a:sym typeface="Montserrat Underline"/>
            </a:endParaRPr>
          </a:p>
        </p:txBody>
      </p:sp>
      <p:pic>
        <p:nvPicPr>
          <p:cNvPr descr="File:UAHuntsville logo.png - Wikipedia" id="17" name="Google Shape;17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6800" y="1886302"/>
            <a:ext cx="1961237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/>
          <p:nvPr>
            <p:ph hasCustomPrompt="1" type="title"/>
          </p:nvPr>
        </p:nvSpPr>
        <p:spPr>
          <a:xfrm>
            <a:off x="6725" y="0"/>
            <a:ext cx="9144000" cy="30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8" name="Google Shape;10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algn="ctr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 algn="ctr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 algn="ctr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  <p:grpSp>
        <p:nvGrpSpPr>
          <p:cNvPr id="109" name="Google Shape;109;p11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10" name="Google Shape;110;p11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11" name="Google Shape;111;p11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2" name="Google Shape;112;p11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13" name="Google Shape;113;p11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14" name="Google Shape;114;p11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2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117" name="Google Shape;117;p12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118" name="Google Shape;118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120" name="Google Shape;120;p1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2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2" name="Google Shape;122;p12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23" name="Google Shape;123;p12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24" name="Google Shape;124;p12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26" name="Google Shape;126;p12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27" name="Google Shape;127;p12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2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3"/>
          <p:cNvSpPr txBox="1"/>
          <p:nvPr/>
        </p:nvSpPr>
        <p:spPr>
          <a:xfrm>
            <a:off x="3799650" y="4693825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/>
        </p:nvSpPr>
        <p:spPr>
          <a:xfrm>
            <a:off x="4605900" y="1117650"/>
            <a:ext cx="42264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4" name="Google Shape;134;p14"/>
          <p:cNvSpPr txBox="1"/>
          <p:nvPr/>
        </p:nvSpPr>
        <p:spPr>
          <a:xfrm>
            <a:off x="306400" y="1110050"/>
            <a:ext cx="4226400" cy="393600"/>
          </a:xfrm>
          <a:prstGeom prst="rect">
            <a:avLst/>
          </a:prstGeom>
          <a:solidFill>
            <a:srgbClr val="C8D9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High-level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5" name="Google Shape;13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311700" y="1566175"/>
            <a:ext cx="4226400" cy="3002700"/>
          </a:xfrm>
          <a:prstGeom prst="rect">
            <a:avLst/>
          </a:prstGeom>
          <a:solidFill>
            <a:srgbClr val="FFEBEB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2" type="body"/>
          </p:nvPr>
        </p:nvSpPr>
        <p:spPr>
          <a:xfrm>
            <a:off x="4605900" y="1566300"/>
            <a:ext cx="42264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urier New"/>
              <a:buChar char="●"/>
              <a:defRPr sz="1800">
                <a:latin typeface="Courier New"/>
                <a:ea typeface="Courier New"/>
                <a:cs typeface="Courier New"/>
                <a:sym typeface="Courier New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●"/>
              <a:defRPr sz="1600">
                <a:latin typeface="Courier New"/>
                <a:ea typeface="Courier New"/>
                <a:cs typeface="Courier New"/>
                <a:sym typeface="Courier New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○"/>
              <a:defRPr sz="1600">
                <a:latin typeface="Courier New"/>
                <a:ea typeface="Courier New"/>
                <a:cs typeface="Courier New"/>
                <a:sym typeface="Courier New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Courier New"/>
              <a:buChar char="■"/>
              <a:defRPr sz="1600">
                <a:latin typeface="Courier New"/>
                <a:ea typeface="Courier New"/>
                <a:cs typeface="Courier New"/>
                <a:sym typeface="Courier New"/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14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RM Assembly Code">
  <p:cSld name="TITLE_AND_TWO_COLUMNS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/>
        </p:nvSpPr>
        <p:spPr>
          <a:xfrm>
            <a:off x="311825" y="1117650"/>
            <a:ext cx="8520600" cy="393600"/>
          </a:xfrm>
          <a:prstGeom prst="rect">
            <a:avLst/>
          </a:prstGeom>
          <a:solidFill>
            <a:srgbClr val="A8C8D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ARM Assembly Code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94EBC"/>
              </a:buClr>
              <a:buSzPts val="2800"/>
              <a:buNone/>
              <a:defRPr>
                <a:solidFill>
                  <a:srgbClr val="594EB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5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Share Tech Mono"/>
              <a:buChar char="●"/>
              <a:defRPr sz="1800"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●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○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Font typeface="Share Tech Mono"/>
              <a:buChar char="■"/>
              <a:defRPr sz="1600">
                <a:latin typeface="Share Tech Mono"/>
                <a:ea typeface="Share Tech Mono"/>
                <a:cs typeface="Share Tech Mono"/>
                <a:sym typeface="Share Tech Mono"/>
              </a:defRPr>
            </a:lvl9pPr>
          </a:lstStyle>
          <a:p/>
        </p:txBody>
      </p:sp>
      <p:sp>
        <p:nvSpPr>
          <p:cNvPr id="144" name="Google Shape;14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15"/>
          <p:cNvSpPr txBox="1"/>
          <p:nvPr/>
        </p:nvSpPr>
        <p:spPr>
          <a:xfrm>
            <a:off x="-7713" y="4878164"/>
            <a:ext cx="15447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Avenir"/>
                <a:ea typeface="Avenir"/>
                <a:cs typeface="Avenir"/>
                <a:sym typeface="Avenir"/>
              </a:rPr>
              <a:t>Rahul Bhadani</a:t>
            </a:r>
            <a:endParaRPr sz="8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561545" y="2001676"/>
            <a:ext cx="978922" cy="1067175"/>
            <a:chOff x="486475" y="732375"/>
            <a:chExt cx="2844050" cy="3100450"/>
          </a:xfrm>
        </p:grpSpPr>
        <p:sp>
          <p:nvSpPr>
            <p:cNvPr id="22" name="Google Shape;22;p3"/>
            <p:cNvSpPr/>
            <p:nvPr/>
          </p:nvSpPr>
          <p:spPr>
            <a:xfrm>
              <a:off x="486475" y="732375"/>
              <a:ext cx="2390100" cy="24639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785825" y="2240425"/>
              <a:ext cx="1544700" cy="1592400"/>
            </a:xfrm>
            <a:prstGeom prst="flowChartAlternateProcess">
              <a:avLst/>
            </a:prstGeom>
            <a:solidFill>
              <a:srgbClr val="34863E"/>
            </a:solidFill>
            <a:ln cap="flat" cmpd="sng" w="9525">
              <a:solidFill>
                <a:srgbClr val="34863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28" name="Google Shape;28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29" name="Google Shape;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" name="Google Shape;30;p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34" name="Google Shape;34;p4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35" name="Google Shape;35;p4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37" name="Google Shape;37;p4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38" name="Google Shape;38;p4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5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41" name="Google Shape;41;p5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42" name="Google Shape;42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44" name="Google Shape;44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7" name="Google Shape;4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51" name="Google Shape;51;p5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53" name="Google Shape;53;p5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54" name="Google Shape;54;p5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6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57" name="Google Shape;57;p6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58" name="Google Shape;58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59" name="Google Shape;59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60" name="Google Shape;6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" name="Google Shape;61;p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6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64" name="Google Shape;64;p6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65" name="Google Shape;65;p6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66" name="Google Shape;66;p6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67" name="Google Shape;67;p6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68" name="Google Shape;68;p6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71" name="Google Shape;71;p7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72" name="Google Shape;72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73" name="Google Shape;73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74" name="Google Shape;74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5" name="Google Shape;75;p7"/>
          <p:cNvSpPr txBox="1"/>
          <p:nvPr>
            <p:ph type="title"/>
          </p:nvPr>
        </p:nvSpPr>
        <p:spPr>
          <a:xfrm>
            <a:off x="235500" y="22200"/>
            <a:ext cx="4573200" cy="755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7"/>
          <p:cNvSpPr txBox="1"/>
          <p:nvPr>
            <p:ph idx="1" type="body"/>
          </p:nvPr>
        </p:nvSpPr>
        <p:spPr>
          <a:xfrm>
            <a:off x="235500" y="856200"/>
            <a:ext cx="45732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7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" name="Google Shape;78;p7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79" name="Google Shape;79;p7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80" name="Google Shape;80;p7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81" name="Google Shape;81;p7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82" name="Google Shape;82;p7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83" name="Google Shape;83;p7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8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9"/>
          <p:cNvSpPr txBox="1"/>
          <p:nvPr>
            <p:ph type="title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9" name="Google Shape;89;p9"/>
          <p:cNvSpPr txBox="1"/>
          <p:nvPr>
            <p:ph idx="1" type="subTitle"/>
          </p:nvPr>
        </p:nvSpPr>
        <p:spPr>
          <a:xfrm>
            <a:off x="305875" y="37119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" name="Google Shape;9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0"/>
          <p:cNvGrpSpPr/>
          <p:nvPr/>
        </p:nvGrpSpPr>
        <p:grpSpPr>
          <a:xfrm>
            <a:off x="8376876" y="4312657"/>
            <a:ext cx="773297" cy="843012"/>
            <a:chOff x="8376876" y="4312657"/>
            <a:chExt cx="773297" cy="843012"/>
          </a:xfrm>
        </p:grpSpPr>
        <p:grpSp>
          <p:nvGrpSpPr>
            <p:cNvPr id="93" name="Google Shape;93;p10"/>
            <p:cNvGrpSpPr/>
            <p:nvPr/>
          </p:nvGrpSpPr>
          <p:grpSpPr>
            <a:xfrm>
              <a:off x="8376876" y="4312657"/>
              <a:ext cx="773297" cy="843012"/>
              <a:chOff x="486475" y="732375"/>
              <a:chExt cx="2844050" cy="3100450"/>
            </a:xfrm>
          </p:grpSpPr>
          <p:sp>
            <p:nvSpPr>
              <p:cNvPr id="94" name="Google Shape;94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95" name="Google Shape;95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FFD500"/>
              </a:solidFill>
              <a:ln cap="flat" cmpd="sng" w="9525">
                <a:solidFill>
                  <a:srgbClr val="FFD5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pic>
          <p:nvPicPr>
            <p:cNvPr descr="File:UAHuntsville logo.png - Wikipedia" id="96" name="Google Shape;9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453091" y="4626387"/>
              <a:ext cx="533245" cy="2154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0"/>
          <p:cNvSpPr txBox="1"/>
          <p:nvPr>
            <p:ph idx="1" type="body"/>
          </p:nvPr>
        </p:nvSpPr>
        <p:spPr>
          <a:xfrm>
            <a:off x="3317700" y="101525"/>
            <a:ext cx="565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100"/>
              <a:buFont typeface="Sofia"/>
              <a:buNone/>
              <a:defRPr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</a:lstStyle>
          <a:p/>
        </p:txBody>
      </p:sp>
      <p:sp>
        <p:nvSpPr>
          <p:cNvPr id="98" name="Google Shape;98;p10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-3514" y="4467527"/>
            <a:ext cx="1582919" cy="689559"/>
            <a:chOff x="39024" y="4433865"/>
            <a:chExt cx="1582919" cy="689559"/>
          </a:xfrm>
        </p:grpSpPr>
        <p:grpSp>
          <p:nvGrpSpPr>
            <p:cNvPr id="100" name="Google Shape;100;p10"/>
            <p:cNvGrpSpPr/>
            <p:nvPr/>
          </p:nvGrpSpPr>
          <p:grpSpPr>
            <a:xfrm>
              <a:off x="39030" y="4433865"/>
              <a:ext cx="620856" cy="676828"/>
              <a:chOff x="486475" y="732375"/>
              <a:chExt cx="2844050" cy="3100450"/>
            </a:xfrm>
          </p:grpSpPr>
          <p:sp>
            <p:nvSpPr>
              <p:cNvPr id="101" name="Google Shape;101;p10"/>
              <p:cNvSpPr/>
              <p:nvPr/>
            </p:nvSpPr>
            <p:spPr>
              <a:xfrm>
                <a:off x="486475" y="732375"/>
                <a:ext cx="2390100" cy="24639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34863E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  <p:sp>
            <p:nvSpPr>
              <p:cNvPr id="102" name="Google Shape;102;p10"/>
              <p:cNvSpPr/>
              <p:nvPr/>
            </p:nvSpPr>
            <p:spPr>
              <a:xfrm>
                <a:off x="1785825" y="2240425"/>
                <a:ext cx="1544700" cy="1592400"/>
              </a:xfrm>
              <a:prstGeom prst="flowChartAlternateProcess">
                <a:avLst/>
              </a:prstGeom>
              <a:solidFill>
                <a:srgbClr val="2C7048"/>
              </a:solidFill>
              <a:ln cap="flat" cmpd="sng" w="9525">
                <a:solidFill>
                  <a:srgbClr val="2C7048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Kaisei Decol"/>
                  <a:ea typeface="Kaisei Decol"/>
                  <a:cs typeface="Kaisei Decol"/>
                  <a:sym typeface="Kaisei Decol"/>
                </a:endParaRPr>
              </a:p>
            </p:txBody>
          </p:sp>
        </p:grpSp>
        <p:sp>
          <p:nvSpPr>
            <p:cNvPr id="103" name="Google Shape;103;p10"/>
            <p:cNvSpPr txBox="1"/>
            <p:nvPr/>
          </p:nvSpPr>
          <p:spPr>
            <a:xfrm>
              <a:off x="484343" y="4860925"/>
              <a:ext cx="11376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R</a:t>
              </a:r>
              <a:r>
                <a:rPr lang="en" sz="1000">
                  <a:solidFill>
                    <a:srgbClr val="0E3042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ahul Bhadani</a:t>
              </a:r>
              <a:endParaRPr sz="10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  <p:sp>
          <p:nvSpPr>
            <p:cNvPr id="104" name="Google Shape;104;p10"/>
            <p:cNvSpPr txBox="1"/>
            <p:nvPr/>
          </p:nvSpPr>
          <p:spPr>
            <a:xfrm>
              <a:off x="39024" y="4511725"/>
              <a:ext cx="528300" cy="2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Spring 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rgbClr val="FFD500"/>
                  </a:solidFill>
                  <a:latin typeface="Kaisei Decol"/>
                  <a:ea typeface="Kaisei Decol"/>
                  <a:cs typeface="Kaisei Decol"/>
                  <a:sym typeface="Kaisei Decol"/>
                </a:rPr>
                <a:t>2025</a:t>
              </a:r>
              <a:endParaRPr b="1" sz="700">
                <a:solidFill>
                  <a:srgbClr val="FFD500"/>
                </a:solidFill>
                <a:latin typeface="Kaisei Decol"/>
                <a:ea typeface="Kaisei Decol"/>
                <a:cs typeface="Kaisei Decol"/>
                <a:sym typeface="Kaisei Decol"/>
              </a:endParaRPr>
            </a:p>
          </p:txBody>
        </p:sp>
      </p:grpSp>
      <p:cxnSp>
        <p:nvCxnSpPr>
          <p:cNvPr id="105" name="Google Shape;105;p10"/>
          <p:cNvCxnSpPr/>
          <p:nvPr/>
        </p:nvCxnSpPr>
        <p:spPr>
          <a:xfrm>
            <a:off x="291225" y="611200"/>
            <a:ext cx="8617500" cy="0"/>
          </a:xfrm>
          <a:prstGeom prst="straightConnector1">
            <a:avLst/>
          </a:prstGeom>
          <a:noFill/>
          <a:ln cap="flat" cmpd="sng" w="9525">
            <a:solidFill>
              <a:srgbClr val="0F7D5D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87BEAE"/>
              </a:gs>
              <a:gs pos="100000">
                <a:srgbClr val="0F7D5D"/>
              </a:gs>
            </a:gsLst>
            <a:lin ang="0" scaled="0"/>
          </a:gra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F7D5D"/>
              </a:buClr>
              <a:buSzPts val="2800"/>
              <a:buFont typeface="Sofia"/>
              <a:buNone/>
              <a:defRPr sz="2800">
                <a:solidFill>
                  <a:srgbClr val="0F7D5D"/>
                </a:solidFill>
                <a:latin typeface="Sofia"/>
                <a:ea typeface="Sofia"/>
                <a:cs typeface="Sofia"/>
                <a:sym typeface="Sof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2100"/>
              <a:buFont typeface="Kaisei Decol"/>
              <a:buChar char="●"/>
              <a:defRPr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1pPr>
            <a:lvl2pPr indent="-336550" lvl="1" marL="914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2pPr>
            <a:lvl3pPr indent="-336550" lvl="2" marL="1371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3pPr>
            <a:lvl4pPr indent="-336550" lvl="3" marL="1828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4pPr>
            <a:lvl5pPr indent="-336550" lvl="4" marL="22860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5pPr>
            <a:lvl6pPr indent="-336550" lvl="5" marL="2743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6pPr>
            <a:lvl7pPr indent="-336550" lvl="6" marL="32004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●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7pPr>
            <a:lvl8pPr indent="-336550" lvl="7" marL="36576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○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8pPr>
            <a:lvl9pPr indent="-336550" lvl="8" marL="411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E3042"/>
              </a:buClr>
              <a:buSzPts val="1700"/>
              <a:buFont typeface="Kaisei Decol"/>
              <a:buChar char="■"/>
              <a:defRPr sz="17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248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rahul.bhadani@uah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"/>
          <p:cNvSpPr txBox="1"/>
          <p:nvPr>
            <p:ph type="ctrTitle"/>
          </p:nvPr>
        </p:nvSpPr>
        <p:spPr>
          <a:xfrm>
            <a:off x="3064950" y="220725"/>
            <a:ext cx="5621400" cy="203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CPE 221: Computer Organization</a:t>
            </a:r>
            <a:endParaRPr/>
          </a:p>
        </p:txBody>
      </p:sp>
      <p:sp>
        <p:nvSpPr>
          <p:cNvPr id="151" name="Google Shape;151;p16"/>
          <p:cNvSpPr txBox="1"/>
          <p:nvPr>
            <p:ph idx="1" type="subTitle"/>
          </p:nvPr>
        </p:nvSpPr>
        <p:spPr>
          <a:xfrm>
            <a:off x="3329525" y="3040225"/>
            <a:ext cx="5814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fia"/>
                <a:ea typeface="Sofia"/>
                <a:cs typeface="Sofia"/>
                <a:sym typeface="Sofia"/>
              </a:rPr>
              <a:t>04 ARM Shift and Rotate Operation</a:t>
            </a:r>
            <a:endParaRPr>
              <a:latin typeface="Sofia"/>
              <a:ea typeface="Sofia"/>
              <a:cs typeface="Sofia"/>
              <a:sym typeface="Sof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latin typeface="Fondamento"/>
                <a:ea typeface="Fondamento"/>
                <a:cs typeface="Fondamento"/>
                <a:sym typeface="Fondamen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rahul.bhadani@uah.edu</a:t>
            </a:r>
            <a:endParaRPr>
              <a:latin typeface="Sofia"/>
              <a:ea typeface="Sofia"/>
              <a:cs typeface="Sofia"/>
              <a:sym typeface="Sof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LSL with ADD/SUB</a:t>
            </a:r>
            <a:endParaRPr baseline="-25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Combined Operations</a:t>
            </a:r>
            <a:endParaRPr/>
          </a:p>
        </p:txBody>
      </p:sp>
      <p:sp>
        <p:nvSpPr>
          <p:cNvPr id="209" name="Google Shape;20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By combining arithmetic operations (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</a:t>
            </a:r>
            <a:r>
              <a:rPr lang="en"/>
              <a:t>,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SUB</a:t>
            </a:r>
            <a:r>
              <a:rPr lang="en"/>
              <a:t>) with bit manipulation (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LSL</a:t>
            </a:r>
            <a:r>
              <a:rPr lang="en"/>
              <a:t>,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ASR</a:t>
            </a:r>
            <a:r>
              <a:rPr lang="en"/>
              <a:t>,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ROR</a:t>
            </a:r>
            <a:r>
              <a:rPr lang="en"/>
              <a:t>), ARM allows multiple operations to be performed in a single instruction.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This reduces the number of instructions needed, leading to faster execution and smaller code size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The ability to combine operations provides flexibility in handling data transformations efficiently</a:t>
            </a:r>
            <a:endParaRPr/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SzPts val="2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1</a:t>
            </a:r>
            <a:endParaRPr/>
          </a:p>
        </p:txBody>
      </p:sp>
      <p:sp>
        <p:nvSpPr>
          <p:cNvPr id="215" name="Google Shape;215;p27"/>
          <p:cNvSpPr txBox="1"/>
          <p:nvPr>
            <p:ph idx="1" type="body"/>
          </p:nvPr>
        </p:nvSpPr>
        <p:spPr>
          <a:xfrm>
            <a:off x="311825" y="1566300"/>
            <a:ext cx="8520600" cy="15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@ performs both a shift operation (multiplication by 4)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@ and an addition in one step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@ R0=R1+R2&lt;&lt;2 or R0=R1+4*R2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 R0, R1, R2, LSL #2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311750" y="3217650"/>
            <a:ext cx="8520600" cy="1156200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rPr>
              <a:t>Here, R2 is shifted left by 2 bits (multiplying it by 16), and the result is added to R1 and is stored in R0.</a:t>
            </a:r>
            <a:endParaRPr sz="2100">
              <a:solidFill>
                <a:srgbClr val="0E3042"/>
              </a:solidFill>
              <a:latin typeface="Kaisei Decol"/>
              <a:ea typeface="Kaisei Decol"/>
              <a:cs typeface="Kaisei Decol"/>
              <a:sym typeface="Kaisei Deco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2 </a:t>
            </a:r>
            <a:endParaRPr/>
          </a:p>
        </p:txBody>
      </p:sp>
      <p:sp>
        <p:nvSpPr>
          <p:cNvPr id="222" name="Google Shape;222;p28"/>
          <p:cNvSpPr txBox="1"/>
          <p:nvPr>
            <p:ph idx="1" type="body"/>
          </p:nvPr>
        </p:nvSpPr>
        <p:spPr>
          <a:xfrm>
            <a:off x="311825" y="1566300"/>
            <a:ext cx="85206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@ R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0=R1+R2&lt;&lt;R3 or R0 = R1 + (2^R3)*R2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 R0, R1, R2, LSL R3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  <p:sp>
        <p:nvSpPr>
          <p:cNvPr id="223" name="Google Shape;223;p28"/>
          <p:cNvSpPr txBox="1"/>
          <p:nvPr/>
        </p:nvSpPr>
        <p:spPr>
          <a:xfrm>
            <a:off x="311750" y="3217650"/>
            <a:ext cx="8520600" cy="1156200"/>
          </a:xfrm>
          <a:prstGeom prst="rect">
            <a:avLst/>
          </a:prstGeom>
          <a:solidFill>
            <a:srgbClr val="FFEB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rPr>
              <a:t>Here, R2 is shifted left by R3 bits (multiplying it by </a:t>
            </a:r>
            <a:r>
              <a:rPr lang="en" sz="2100">
                <a:solidFill>
                  <a:srgbClr val="0E3042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(2^R3)</a:t>
            </a:r>
            <a:r>
              <a:rPr lang="en" sz="2100">
                <a:solidFill>
                  <a:srgbClr val="0E3042"/>
                </a:solidFill>
                <a:latin typeface="Kaisei Decol"/>
                <a:ea typeface="Kaisei Decol"/>
                <a:cs typeface="Kaisei Decol"/>
                <a:sym typeface="Kaisei Decol"/>
              </a:rPr>
              <a:t>), and the result is added to R1 and is stored in R0.</a:t>
            </a:r>
            <a:endParaRPr sz="2100">
              <a:solidFill>
                <a:srgbClr val="0E3042"/>
              </a:solidFill>
              <a:latin typeface="Kaisei Decol"/>
              <a:ea typeface="Kaisei Decol"/>
              <a:cs typeface="Kaisei Decol"/>
              <a:sym typeface="Kaisei Deco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3</a:t>
            </a:r>
            <a:endParaRPr/>
          </a:p>
        </p:txBody>
      </p:sp>
      <p:sp>
        <p:nvSpPr>
          <p:cNvPr id="229" name="Google Shape;229;p29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@ R0 = R1 + (R2 rotated right by 9 bits)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ADD R0, R1, R2, ROR #9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4: Combined LSL and ASR for Scaling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signed integer in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R1</a:t>
            </a:r>
            <a:r>
              <a:rPr lang="en"/>
              <a:t> is multiplied by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16</a:t>
            </a:r>
            <a:r>
              <a:rPr lang="en"/>
              <a:t> using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LSL</a:t>
            </a:r>
            <a:r>
              <a:rPr lang="en"/>
              <a:t> and then divided by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4</a:t>
            </a:r>
            <a:r>
              <a:rPr lang="en"/>
              <a:t> using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ASR</a:t>
            </a:r>
            <a:r>
              <a:rPr lang="en"/>
              <a:t>. What is the final value of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R1</a:t>
            </a:r>
            <a:r>
              <a:rPr lang="en"/>
              <a:t> if its initial value is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-16</a:t>
            </a:r>
            <a:r>
              <a:rPr lang="en"/>
              <a:t>?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Explain how the sign bit affects the result.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4: Combined LSL and ASR for Scaling</a:t>
            </a:r>
            <a:endParaRPr/>
          </a:p>
        </p:txBody>
      </p:sp>
      <p:sp>
        <p:nvSpPr>
          <p:cNvPr id="241" name="Google Shape;241;p31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.global _start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_start: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LDR R0, =minus_num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LDR R1, [R0]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@A signed integer in R1 is multiplied by 16 using LSL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LSL R1, R1, #4  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@divided by 4 using ASR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ASR R1, R1, #2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done: B done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.data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	minus_num: .word -16</a:t>
            </a:r>
            <a:endParaRPr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2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4EBC"/>
                </a:solidFill>
              </a:rPr>
              <a:t>Example 4: Combined LSL and ASR for Scaling</a:t>
            </a:r>
            <a:endParaRPr/>
          </a:p>
        </p:txBody>
      </p:sp>
      <p:sp>
        <p:nvSpPr>
          <p:cNvPr id="247" name="Google Shape;247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-16 is stored as 0xFF FF FF F0 (2’s complement)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Multiplied by 16 : </a:t>
            </a:r>
            <a:r>
              <a:rPr lang="en"/>
              <a:t>0xFF FF FF 00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Divided by 4: 0x FF FF FF C0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5: </a:t>
            </a:r>
            <a:r>
              <a:rPr lang="en"/>
              <a:t>Bit Extraction with LSR</a:t>
            </a:r>
            <a:endParaRPr/>
          </a:p>
        </p:txBody>
      </p:sp>
      <p:sp>
        <p:nvSpPr>
          <p:cNvPr id="253" name="Google Shape;25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Extract bits 8–15 from R4 = 0xA5A5A5A5 into R5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5: Overflow Detection with LSL</a:t>
            </a:r>
            <a:endParaRPr/>
          </a:p>
        </p:txBody>
      </p:sp>
      <p:sp>
        <p:nvSpPr>
          <p:cNvPr id="259" name="Google Shape;259;p34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.global _start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_start: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LDR R0, =number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LDR R4, [R0]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LSR R5, R4, #8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AND R5, R5, #0xFF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done: B done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number: .word 0xA5A5A5A5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</a:t>
            </a:r>
            <a:endParaRPr/>
          </a:p>
        </p:txBody>
      </p:sp>
      <p:sp>
        <p:nvSpPr>
          <p:cNvPr id="157" name="Google Shape;15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 03 Due: Feb 14, 2025, 11:59 PM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Exam 1: February 19, 2025, Wednesday: 4:20 PM - 5:40 PM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1 Page, One-sided , Handwritten Sheet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Calculator Allowed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Close Notes, Close Books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May ask to write ARM Programming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Convert C Code to ARM Code</a:t>
            </a:r>
            <a:endParaRPr/>
          </a:p>
          <a:p>
            <a:pPr indent="-31194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Will cover topics: Number Systems, 2s complements Floating Points, Digital Logic, Register-Transfer Language, Transistor/Gate Basics, K-map Minimization, Truth Tables, ARM Instructions, Questions on Disassembly and Memory Map of ARM Programs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5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6: Simulator Rotate Left with Shifts</a:t>
            </a:r>
            <a:endParaRPr/>
          </a:p>
        </p:txBody>
      </p:sp>
      <p:sp>
        <p:nvSpPr>
          <p:cNvPr id="265" name="Google Shape;26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Rotate R10 left by 5 bits without using ROR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6: </a:t>
            </a:r>
            <a:r>
              <a:rPr lang="en"/>
              <a:t>Simulate Rotate Left with Shifts</a:t>
            </a:r>
            <a:endParaRPr/>
          </a:p>
        </p:txBody>
      </p:sp>
      <p:sp>
        <p:nvSpPr>
          <p:cNvPr id="271" name="Google Shape;271;p36"/>
          <p:cNvSpPr txBox="1"/>
          <p:nvPr>
            <p:ph idx="1" type="body"/>
          </p:nvPr>
        </p:nvSpPr>
        <p:spPr>
          <a:xfrm>
            <a:off x="311825" y="1566300"/>
            <a:ext cx="8520600" cy="30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 R9 = upper 5 bits shifted out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 R10, #0xFFFF77FF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 R9, R10, LSL #5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 Combine with lower 27 bits shifted right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ORR R8, R9, R10, LSR #27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4EBC"/>
                </a:solidFill>
              </a:rPr>
              <a:t>Example 6: Simulate Rotate Left with Shifts</a:t>
            </a:r>
            <a:endParaRPr/>
          </a:p>
        </p:txBody>
      </p:sp>
      <p:sp>
        <p:nvSpPr>
          <p:cNvPr id="277" name="Google Shape;277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MOV R10, #0xFFFF77FF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R10 is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1111 1111 1111 1111 0111 0111 1111 1111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MOV R9, R10, LSL #5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R9 = 1111 1111 1110 1110 1111 1111 111</a:t>
            </a:r>
            <a:r>
              <a:rPr lang="en" sz="1800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0 0000 </a:t>
            </a:r>
            <a:r>
              <a:rPr lang="en" sz="1800">
                <a:solidFill>
                  <a:schemeClr val="dk1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= FF EE FF E0</a:t>
            </a:r>
            <a:endParaRPr sz="18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ORR R8, R9, R10, LSR #27 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R8 =  0000 0000 0000 0000 0000 0000 0001 1111 </a:t>
            </a:r>
            <a:endParaRPr sz="1800"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      1111 1111 1110 1110 1111 1111 111</a:t>
            </a:r>
            <a:r>
              <a:rPr lang="en" sz="1800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0 0000</a:t>
            </a:r>
            <a:endParaRPr sz="1800">
              <a:solidFill>
                <a:srgbClr val="C0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R8 </a:t>
            </a:r>
            <a:r>
              <a:rPr lang="en" sz="1800">
                <a:solidFill>
                  <a:srgbClr val="594EBC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OR</a:t>
            </a:r>
            <a:r>
              <a:rPr lang="en" sz="1800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 1111 1111 1110 1110 1111 1111 1111 1111 = FF EE FF FF</a:t>
            </a:r>
            <a:endParaRPr sz="1800">
              <a:solidFill>
                <a:srgbClr val="C0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0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C00000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If you ROR 27 to R10 (Rotate left 5) then </a:t>
            </a: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1111 1111 1110 1110 1111 1111 111</a:t>
            </a:r>
            <a:r>
              <a:rPr lang="en" sz="1800">
                <a:solidFill>
                  <a:srgbClr val="2C7048"/>
                </a:solidFill>
                <a:latin typeface="Share Tech Mono"/>
                <a:ea typeface="Share Tech Mono"/>
                <a:cs typeface="Share Tech Mono"/>
                <a:sym typeface="Share Tech Mono"/>
              </a:rPr>
              <a:t>1 1111 </a:t>
            </a:r>
            <a:r>
              <a:rPr lang="en" sz="1800">
                <a:latin typeface="Share Tech Mono"/>
                <a:ea typeface="Share Tech Mono"/>
                <a:cs typeface="Share Tech Mono"/>
                <a:sym typeface="Share Tech Mono"/>
              </a:rPr>
              <a:t>= FF EE FF FF</a:t>
            </a:r>
            <a:endParaRPr sz="1800">
              <a:solidFill>
                <a:srgbClr val="C00000"/>
              </a:solidFill>
              <a:latin typeface="Share Tech Mono"/>
              <a:ea typeface="Share Tech Mono"/>
              <a:cs typeface="Share Tech Mono"/>
              <a:sym typeface="Share Tech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/>
          <p:nvPr>
            <p:ph type="title"/>
          </p:nvPr>
        </p:nvSpPr>
        <p:spPr>
          <a:xfrm>
            <a:off x="1540475" y="2227050"/>
            <a:ext cx="729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Shift and Rotate Instructions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Shift Left (LSL)</a:t>
            </a:r>
            <a:endParaRPr/>
          </a:p>
        </p:txBody>
      </p:sp>
      <p:sp>
        <p:nvSpPr>
          <p:cNvPr id="174" name="Google Shape;17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- Syntax: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LSL &lt;destination&gt;, &lt;source&gt;, #n</a:t>
            </a:r>
            <a:r>
              <a:rPr lang="en" sz="2000"/>
              <a:t> (shift left by n bits).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- Shifts the bits in a register to the left by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n</a:t>
            </a:r>
            <a:r>
              <a:rPr lang="en" sz="2000"/>
              <a:t> positions.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- Vacated bits on the right are filled with zeros.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- Equivalent to multiplying by 2^n.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- Example:  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  	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LSL R0, R1, #3</a:t>
            </a:r>
            <a:r>
              <a:rPr lang="en" sz="2000"/>
              <a:t> @ shifts the value in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R1</a:t>
            </a:r>
            <a:r>
              <a:rPr lang="en" sz="2000"/>
              <a:t> left by 3 bits.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ASL and LSL are the same.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Logical Shift Right</a:t>
            </a:r>
            <a:endParaRPr/>
          </a:p>
        </p:txBody>
      </p:sp>
      <p:sp>
        <p:nvSpPr>
          <p:cNvPr id="180" name="Google Shape;18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- Syntax: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LSR &lt;destination&gt;, &lt;source&gt;, #n</a:t>
            </a:r>
            <a:r>
              <a:rPr lang="en" sz="2000"/>
              <a:t> (shift left by n bits).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- Shifts the bits in a register to the right by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n</a:t>
            </a:r>
            <a:r>
              <a:rPr lang="en" sz="2000"/>
              <a:t> positions.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- Vacated bits on the left are filled with zeros.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- Equivalent to dividing by 2^n (for Signed Numbers).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- Example:  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" sz="2000"/>
              <a:t>  	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LSR R0, R1, #3</a:t>
            </a:r>
            <a:r>
              <a:rPr lang="en" sz="2000"/>
              <a:t> @ shifts the value in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R1</a:t>
            </a:r>
            <a:r>
              <a:rPr lang="en" sz="2000"/>
              <a:t> right by 3 bits.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Arithmetic Shift Right (ASR)</a:t>
            </a:r>
            <a:endParaRPr/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Syntax: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ASR &lt;destination&gt;, &lt;source&gt;, #n</a:t>
            </a:r>
            <a:r>
              <a:rPr lang="en" sz="2000"/>
              <a:t> (shift left by n bits).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Shifts the bits in a register to the right by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n</a:t>
            </a:r>
            <a:r>
              <a:rPr lang="en" sz="2000"/>
              <a:t> positions.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Vacated bits on the left are filled with the sign bit (preserves sign for signed numbers).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Equivalent to dividing by 2^n (for Signed Numbers).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- Example:  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  	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ASR R0, R1, #3</a:t>
            </a:r>
            <a:r>
              <a:rPr lang="en" sz="2000"/>
              <a:t> @ shifts the value in </a:t>
            </a:r>
            <a:r>
              <a:rPr lang="en" sz="2000">
                <a:latin typeface="Share Tech Mono"/>
                <a:ea typeface="Share Tech Mono"/>
                <a:cs typeface="Share Tech Mono"/>
                <a:sym typeface="Share Tech Mono"/>
              </a:rPr>
              <a:t>R1</a:t>
            </a:r>
            <a:r>
              <a:rPr lang="en" sz="2000"/>
              <a:t> right by 3 bits.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Rotate Right ROR</a:t>
            </a:r>
            <a:endParaRPr/>
          </a:p>
        </p:txBody>
      </p:sp>
      <p:sp>
        <p:nvSpPr>
          <p:cNvPr id="192" name="Google Shape;19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ROR R3, R5, #21</a:t>
            </a:r>
            <a:r>
              <a:rPr lang="en"/>
              <a:t> (rotate right by `n` bits).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Shifts the bits in a register to the right by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n</a:t>
            </a:r>
            <a:r>
              <a:rPr lang="en"/>
              <a:t> positions.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Bits that are shifted out are reinserted on the left.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Useful for circular bit manipulation.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- No equivalent </a:t>
            </a:r>
            <a:r>
              <a:rPr lang="en">
                <a:latin typeface="Share Tech Mono"/>
                <a:ea typeface="Share Tech Mono"/>
                <a:cs typeface="Share Tech Mono"/>
                <a:sym typeface="Share Tech Mono"/>
              </a:rPr>
              <a:t>ROL</a:t>
            </a:r>
            <a:r>
              <a:rPr lang="en"/>
              <a:t>, but left operation can be performed with right rotation by a complementary amount.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-125" y="0"/>
            <a:ext cx="91440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</a:t>
            </a:r>
            <a:endParaRPr/>
          </a:p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LSR: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Let R8 =  0011 0011. Shift right by 3 bits. What is the result?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ASR: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Let R9  = 1111 0000. Shift right by 2 bits. What is the result?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